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6"/>
  </p:notesMasterIdLst>
  <p:sldIdLst>
    <p:sldId id="256" r:id="rId2"/>
    <p:sldId id="260" r:id="rId3"/>
    <p:sldId id="289" r:id="rId4"/>
    <p:sldId id="290" r:id="rId5"/>
    <p:sldId id="291" r:id="rId6"/>
    <p:sldId id="262" r:id="rId7"/>
    <p:sldId id="265" r:id="rId8"/>
    <p:sldId id="264" r:id="rId9"/>
    <p:sldId id="259" r:id="rId10"/>
    <p:sldId id="267" r:id="rId11"/>
    <p:sldId id="293" r:id="rId12"/>
    <p:sldId id="268" r:id="rId13"/>
    <p:sldId id="263" r:id="rId14"/>
    <p:sldId id="269" r:id="rId15"/>
    <p:sldId id="272" r:id="rId16"/>
    <p:sldId id="287" r:id="rId17"/>
    <p:sldId id="292" r:id="rId18"/>
    <p:sldId id="266" r:id="rId19"/>
    <p:sldId id="276" r:id="rId20"/>
    <p:sldId id="278" r:id="rId21"/>
    <p:sldId id="279" r:id="rId22"/>
    <p:sldId id="275" r:id="rId23"/>
    <p:sldId id="281" r:id="rId24"/>
    <p:sldId id="270" r:id="rId25"/>
    <p:sldId id="295" r:id="rId26"/>
    <p:sldId id="296" r:id="rId27"/>
    <p:sldId id="273" r:id="rId28"/>
    <p:sldId id="283" r:id="rId29"/>
    <p:sldId id="282" r:id="rId30"/>
    <p:sldId id="284" r:id="rId31"/>
    <p:sldId id="298" r:id="rId32"/>
    <p:sldId id="299" r:id="rId33"/>
    <p:sldId id="258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919292"/>
    <a:srgbClr val="DE3127"/>
    <a:srgbClr val="E60003"/>
    <a:srgbClr val="57625D"/>
    <a:srgbClr val="E65503"/>
    <a:srgbClr val="DE5508"/>
    <a:srgbClr val="DE5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2"/>
    <p:restoredTop sz="94737"/>
  </p:normalViewPr>
  <p:slideViewPr>
    <p:cSldViewPr snapToGrid="0">
      <p:cViewPr>
        <p:scale>
          <a:sx n="100" d="100"/>
          <a:sy n="100" d="100"/>
        </p:scale>
        <p:origin x="144" y="19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5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보드</a:t>
            </a:r>
            <a:r>
              <a:rPr lang="en-US" sz="1800" baseline="0"/>
              <a:t> </a:t>
            </a:r>
            <a:r>
              <a:rPr lang="ko-KR" altLang="en-US" sz="1800" baseline="0"/>
              <a:t>별 성능 편차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Sheet1!$B$9</c:f>
              <c:strCache>
                <c:ptCount val="1"/>
                <c:pt idx="0">
                  <c:v>Samsung Galaxy S24+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Sheet1!$C$9:$D$9</c:f>
              <c:numCache>
                <c:formatCode>General</c:formatCode>
                <c:ptCount val="2"/>
                <c:pt idx="0">
                  <c:v>2092</c:v>
                </c:pt>
                <c:pt idx="1">
                  <c:v>6575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4-8A4E-892C-AF8325E207F9}"/>
            </c:ext>
          </c:extLst>
        </c:ser>
        <c:ser>
          <c:idx val="4"/>
          <c:order val="1"/>
          <c:tx>
            <c:strRef>
              <c:f>Sheet1!$B$10</c:f>
              <c:strCache>
                <c:ptCount val="1"/>
                <c:pt idx="0">
                  <c:v>Intel i5-7500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Sheet1!$C$10:$D$10</c:f>
              <c:numCache>
                <c:formatCode>General</c:formatCode>
                <c:ptCount val="2"/>
                <c:pt idx="0">
                  <c:v>1214</c:v>
                </c:pt>
                <c:pt idx="1">
                  <c:v>3385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94-8A4E-892C-AF8325E207F9}"/>
            </c:ext>
          </c:extLst>
        </c:ser>
        <c:ser>
          <c:idx val="2"/>
          <c:order val="2"/>
          <c:tx>
            <c:strRef>
              <c:f>Sheet1!$B$8</c:f>
              <c:strCache>
                <c:ptCount val="1"/>
                <c:pt idx="0">
                  <c:v>Samsung Galaxy S20+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Sheet1!$C$8:$D$8</c:f>
              <c:numCache>
                <c:formatCode>General</c:formatCode>
                <c:ptCount val="2"/>
                <c:pt idx="0">
                  <c:v>1253</c:v>
                </c:pt>
                <c:pt idx="1">
                  <c:v>3243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94-8A4E-892C-AF8325E207F9}"/>
            </c:ext>
          </c:extLst>
        </c:ser>
        <c:ser>
          <c:idx val="1"/>
          <c:order val="3"/>
          <c:tx>
            <c:strRef>
              <c:f>Sheet1!$B$7</c:f>
              <c:strCache>
                <c:ptCount val="1"/>
                <c:pt idx="0">
                  <c:v>NVIDIA Jetson Nano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Sheet1!$C$7:$D$7</c:f>
              <c:numCache>
                <c:formatCode>General</c:formatCode>
                <c:ptCount val="2"/>
                <c:pt idx="0">
                  <c:v>250</c:v>
                </c:pt>
                <c:pt idx="1">
                  <c:v>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94-8A4E-892C-AF8325E207F9}"/>
            </c:ext>
          </c:extLst>
        </c:ser>
        <c:ser>
          <c:idx val="0"/>
          <c:order val="4"/>
          <c:tx>
            <c:strRef>
              <c:f>Sheet1!$B$6</c:f>
              <c:strCache>
                <c:ptCount val="1"/>
                <c:pt idx="0">
                  <c:v>Raspberry Pi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Sheet1!$C$6:$D$6</c:f>
              <c:numCache>
                <c:formatCode>General</c:formatCode>
                <c:ptCount val="2"/>
                <c:pt idx="0">
                  <c:v>799</c:v>
                </c:pt>
                <c:pt idx="1">
                  <c:v>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94-8A4E-892C-AF8325E20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943984"/>
        <c:axId val="2144539903"/>
      </c:barChart>
      <c:catAx>
        <c:axId val="16494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4539903"/>
        <c:crosses val="autoZero"/>
        <c:auto val="1"/>
        <c:lblAlgn val="ctr"/>
        <c:lblOffset val="100"/>
        <c:noMultiLvlLbl val="0"/>
      </c:catAx>
      <c:valAx>
        <c:axId val="214453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94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AA45-79A1-F14C-9747-E8A6BC41E12A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1986-08B5-2B46-B8BB-60F7B0E521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233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0891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1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36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512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7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71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193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19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3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38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49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6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591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904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2616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978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83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927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213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54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9062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28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48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298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368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933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30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943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18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57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9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65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5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96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74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77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94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82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8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7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07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B21E667-29A8-EC4D-BE24-8F43E9A18838}" type="datetimeFigureOut">
              <a:rPr kumimoji="1" lang="ko-Kore-KR" altLang="en-US" smtClean="0"/>
              <a:t>08/25/2024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91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udon.party/" TargetMode="External"/><Relationship Id="rId5" Type="http://schemas.openxmlformats.org/officeDocument/2006/relationships/hyperlink" Target="https://github.com/Piorosen" TargetMode="External"/><Relationship Id="rId4" Type="http://schemas.openxmlformats.org/officeDocument/2006/relationships/hyperlink" Target="mailto:chacha@udon.part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acha@udon.part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browser.geekbench.com/v5/cpu" TargetMode="External"/><Relationship Id="rId4" Type="http://schemas.openxmlformats.org/officeDocument/2006/relationships/hyperlink" Target="https://fablab.ruc.dk/how-to-connect-android-to-arduino-via-usb-on-the-g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09E69-D288-A08D-1596-C4C97F8A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64249"/>
            <a:ext cx="12192000" cy="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4B275-B3A5-B8C1-BA44-19DDABDFE789}"/>
              </a:ext>
            </a:extLst>
          </p:cNvPr>
          <p:cNvSpPr txBox="1"/>
          <p:nvPr/>
        </p:nvSpPr>
        <p:spPr>
          <a:xfrm>
            <a:off x="825500" y="1776274"/>
            <a:ext cx="5098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pc="-150" dirty="0"/>
              <a:t>No, Raspberry Pi</a:t>
            </a:r>
          </a:p>
          <a:p>
            <a:r>
              <a:rPr kumimoji="1" lang="en-US" altLang="ko-KR" sz="5400" b="1" spc="-150" dirty="0"/>
              <a:t>Yes, Your Phone</a:t>
            </a:r>
            <a:endParaRPr kumimoji="1" lang="ko-Kore-KR" altLang="en-US" sz="5400" b="1" spc="-1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CAC10-883D-8BC9-4D36-97A0D867FA17}"/>
              </a:ext>
            </a:extLst>
          </p:cNvPr>
          <p:cNvSpPr txBox="1"/>
          <p:nvPr/>
        </p:nvSpPr>
        <p:spPr>
          <a:xfrm>
            <a:off x="825500" y="3567176"/>
            <a:ext cx="438895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/>
              <a:t>JooHyoung</a:t>
            </a:r>
            <a:r>
              <a:rPr kumimoji="1" lang="en-US" altLang="ko-KR" sz="2400" spc="-150" dirty="0"/>
              <a:t> Cha</a:t>
            </a:r>
          </a:p>
          <a:p>
            <a:pPr>
              <a:lnSpc>
                <a:spcPct val="150000"/>
              </a:lnSpc>
            </a:pPr>
            <a:r>
              <a:rPr kumimoji="1" lang="en-US" altLang="en-US" sz="2400" spc="-150" dirty="0"/>
              <a:t>University of Science and Technology</a:t>
            </a:r>
            <a:endParaRPr kumimoji="1" lang="ko-Kore-KR" altLang="en-US" sz="2400" spc="-150" dirty="0"/>
          </a:p>
        </p:txBody>
      </p:sp>
      <p:pic>
        <p:nvPicPr>
          <p:cNvPr id="12" name="그림 11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3812E01-509E-0BFF-85BC-FF1F1DD8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798" y="325557"/>
            <a:ext cx="362870" cy="3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ore-KR" altLang="en-US" sz="2800" b="1"/>
              <a:t>임베디드 시스템을 스마트폰으로 하게된 이유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E16A4A0-DD25-E388-C9A8-D8EC0D4A8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졸업 프로젝트로 노트북과 서버를 구축하고자 하였지만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프로젝트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예산</a:t>
            </a:r>
            <a:r>
              <a:rPr kumimoji="1" lang="ko-KR" altLang="en-US" sz="2000" dirty="0">
                <a:latin typeface="+mn-ea"/>
              </a:rPr>
              <a:t>이 너무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부족</a:t>
            </a:r>
            <a:r>
              <a:rPr kumimoji="1" lang="ko-KR" altLang="en-US" sz="2000" dirty="0">
                <a:latin typeface="+mn-ea"/>
              </a:rPr>
              <a:t>한 문제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 모든 시스템 합쳐서 </a:t>
            </a:r>
            <a:r>
              <a:rPr kumimoji="1" lang="en-US" altLang="ko-KR" sz="2000" dirty="0">
                <a:latin typeface="+mn-ea"/>
              </a:rPr>
              <a:t>80</a:t>
            </a:r>
            <a:r>
              <a:rPr kumimoji="1" lang="ko-KR" altLang="en-US" sz="2000" dirty="0">
                <a:latin typeface="+mn-ea"/>
              </a:rPr>
              <a:t> 만원 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endParaRPr kumimoji="1" lang="en-US" altLang="ko-KR" sz="1600" dirty="0">
              <a:latin typeface="+mn-ea"/>
            </a:endParaRPr>
          </a:p>
          <a:p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기술력 부재</a:t>
            </a:r>
            <a:r>
              <a:rPr kumimoji="1" lang="ko-KR" altLang="en-US" sz="2000" dirty="0">
                <a:latin typeface="+mn-ea"/>
              </a:rPr>
              <a:t>로 인한 어려움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컴퓨터 공학이다 보니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전자 계열은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lvl="1"/>
            <a:r>
              <a:rPr kumimoji="1" lang="en-US" altLang="ko-KR" sz="2000" dirty="0">
                <a:latin typeface="+mn-ea"/>
              </a:rPr>
              <a:t>5</a:t>
            </a:r>
            <a:r>
              <a:rPr kumimoji="1" lang="ko-KR" altLang="en-US" sz="2000" dirty="0">
                <a:latin typeface="+mn-ea"/>
              </a:rPr>
              <a:t> 시간 이상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배터리 지속성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가격</a:t>
            </a:r>
            <a:r>
              <a:rPr kumimoji="1" lang="ko-KR" altLang="en-US" sz="2000" dirty="0">
                <a:latin typeface="+mn-ea"/>
              </a:rPr>
              <a:t>이 중요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20</a:t>
            </a:r>
            <a:r>
              <a:rPr kumimoji="1" lang="ko-KR" altLang="en-US" sz="2000" dirty="0">
                <a:latin typeface="+mn-ea"/>
              </a:rPr>
              <a:t>만원 이하의 임베디드 보드로 스마트폰이 최적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B68F4594-25A7-F359-73A7-8BE0DD3193C7}"/>
              </a:ext>
            </a:extLst>
          </p:cNvPr>
          <p:cNvGrpSpPr>
            <a:grpSpLocks/>
          </p:cNvGrpSpPr>
          <p:nvPr/>
        </p:nvGrpSpPr>
        <p:grpSpPr>
          <a:xfrm>
            <a:off x="6919830" y="2765801"/>
            <a:ext cx="4809712" cy="3428868"/>
            <a:chOff x="9294320" y="3803605"/>
            <a:chExt cx="7409918" cy="507116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3FED7585-1869-E810-E7F9-016574B5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4320" y="3803605"/>
              <a:ext cx="7409918" cy="5071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45361-028C-0CCE-A60F-A2F8CF25A499}"/>
              </a:ext>
            </a:extLst>
          </p:cNvPr>
          <p:cNvSpPr txBox="1"/>
          <p:nvPr/>
        </p:nvSpPr>
        <p:spPr>
          <a:xfrm>
            <a:off x="1585431" y="2357639"/>
            <a:ext cx="90211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ko-KR" altLang="en-US" sz="5400" b="1" dirty="0">
                <a:solidFill>
                  <a:srgbClr val="DE3127"/>
                </a:solidFill>
                <a:latin typeface="+mn-ea"/>
              </a:rPr>
              <a:t>중고 스마트폰</a:t>
            </a:r>
            <a:r>
              <a:rPr kumimoji="1" lang="ko-KR" altLang="en-US" sz="4800" dirty="0">
                <a:latin typeface="+mn-ea"/>
              </a:rPr>
              <a:t>이 </a:t>
            </a:r>
            <a:r>
              <a:rPr kumimoji="1" lang="ko-KR" altLang="en-US" sz="3600" dirty="0">
                <a:latin typeface="+mn-ea"/>
              </a:rPr>
              <a:t>있다면 </a:t>
            </a:r>
            <a:r>
              <a:rPr kumimoji="1" lang="en-US" altLang="ko-KR" sz="8800" dirty="0">
                <a:solidFill>
                  <a:srgbClr val="DE3127"/>
                </a:solidFill>
                <a:latin typeface="+mn-ea"/>
              </a:rPr>
              <a:t>0</a:t>
            </a:r>
            <a:r>
              <a:rPr kumimoji="1" lang="ko-KR" altLang="en-US" sz="3600" dirty="0">
                <a:solidFill>
                  <a:srgbClr val="DE3127"/>
                </a:solidFill>
                <a:latin typeface="+mn-ea"/>
              </a:rPr>
              <a:t>원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7AE2B-AA15-1A06-E94C-284B5F2720CF}"/>
              </a:ext>
            </a:extLst>
          </p:cNvPr>
          <p:cNvSpPr txBox="1"/>
          <p:nvPr/>
        </p:nvSpPr>
        <p:spPr>
          <a:xfrm>
            <a:off x="1855254" y="3716560"/>
            <a:ext cx="9021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없다면</a:t>
            </a:r>
            <a:r>
              <a:rPr lang="en-US" altLang="ko-KR" sz="2000" dirty="0"/>
              <a:t>, </a:t>
            </a:r>
            <a:r>
              <a:rPr lang="ko-KR" altLang="en-US" sz="2000" dirty="0"/>
              <a:t>상당히 비쌉니다</a:t>
            </a:r>
            <a:r>
              <a:rPr lang="en-US" altLang="ko-KR" sz="2000" dirty="0"/>
              <a:t>…)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17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가격 차이가 얼마나 나는가</a:t>
            </a:r>
            <a:r>
              <a:rPr kumimoji="1" lang="en-US" altLang="ko-KR" sz="2800" b="1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76178E-F7A7-0872-C3D5-65909F966947}"/>
              </a:ext>
            </a:extLst>
          </p:cNvPr>
          <p:cNvGrpSpPr/>
          <p:nvPr/>
        </p:nvGrpSpPr>
        <p:grpSpPr>
          <a:xfrm>
            <a:off x="-236647" y="1657068"/>
            <a:ext cx="4580313" cy="3208866"/>
            <a:chOff x="-222133" y="1250668"/>
            <a:chExt cx="4580313" cy="3208866"/>
          </a:xfrm>
        </p:grpSpPr>
        <p:pic>
          <p:nvPicPr>
            <p:cNvPr id="24" name="Picture 23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E4E6E668-111A-8215-4B44-DFCF0CD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45" r="14762"/>
            <a:stretch/>
          </p:blipFill>
          <p:spPr>
            <a:xfrm>
              <a:off x="430306" y="1250668"/>
              <a:ext cx="3251756" cy="257260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85EA23-A19B-F240-1CD3-4A21AB76B9DB}"/>
                </a:ext>
              </a:extLst>
            </p:cNvPr>
            <p:cNvSpPr txBox="1"/>
            <p:nvPr/>
          </p:nvSpPr>
          <p:spPr>
            <a:xfrm>
              <a:off x="-222133" y="4059424"/>
              <a:ext cx="4580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/>
                <a:t>33</a:t>
              </a:r>
              <a:r>
                <a:rPr lang="ko-KR" altLang="en-US" sz="2000"/>
                <a:t>만원 </a:t>
              </a:r>
              <a:r>
                <a:rPr lang="en-US" altLang="ko-KR" sz="2000"/>
                <a:t>(</a:t>
              </a:r>
              <a:r>
                <a:rPr lang="ko-KR" altLang="en-US" sz="2000"/>
                <a:t>출시가 </a:t>
              </a:r>
              <a:r>
                <a:rPr lang="en-US" altLang="ko-KR" sz="2000"/>
                <a:t>$</a:t>
              </a:r>
              <a:r>
                <a:rPr lang="ko-KR" altLang="en-US" sz="2000"/>
                <a:t> </a:t>
              </a:r>
              <a:r>
                <a:rPr lang="en-US" altLang="ko-KR" sz="2000"/>
                <a:t>149)</a:t>
              </a:r>
              <a:endParaRPr lang="en-KR" sz="20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50446-8210-1018-ABA5-B739386D8682}"/>
              </a:ext>
            </a:extLst>
          </p:cNvPr>
          <p:cNvGrpSpPr/>
          <p:nvPr/>
        </p:nvGrpSpPr>
        <p:grpSpPr>
          <a:xfrm>
            <a:off x="4092336" y="1657068"/>
            <a:ext cx="3904194" cy="3208866"/>
            <a:chOff x="4358180" y="1262527"/>
            <a:chExt cx="3904194" cy="3208866"/>
          </a:xfrm>
        </p:grpSpPr>
        <p:pic>
          <p:nvPicPr>
            <p:cNvPr id="26" name="Picture 25" descr="A green circuit board with many different ports&#10;&#10;Description automatically generated">
              <a:extLst>
                <a:ext uri="{FF2B5EF4-FFF2-40B4-BE49-F238E27FC236}">
                  <a16:creationId xmlns:a16="http://schemas.microsoft.com/office/drawing/2014/main" id="{5FE1E783-3933-11DC-5CAF-A463E37B0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8181" y="1262527"/>
              <a:ext cx="3904193" cy="26002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5913BC-11A1-DC70-5268-FFD5FB5151F6}"/>
                </a:ext>
              </a:extLst>
            </p:cNvPr>
            <p:cNvSpPr txBox="1"/>
            <p:nvPr/>
          </p:nvSpPr>
          <p:spPr>
            <a:xfrm>
              <a:off x="4358180" y="4071283"/>
              <a:ext cx="390419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/>
                <a:t>12</a:t>
              </a:r>
              <a:r>
                <a:rPr lang="ko-KR" altLang="en-US" sz="2000"/>
                <a:t>만원 </a:t>
              </a:r>
              <a:r>
                <a:rPr lang="en-US" altLang="ko-KR" sz="2000"/>
                <a:t>(</a:t>
              </a:r>
              <a:r>
                <a:rPr lang="ko-KR" altLang="en-US" sz="2000"/>
                <a:t>출시가 </a:t>
              </a:r>
              <a:r>
                <a:rPr lang="en-US" altLang="ko-KR" sz="2000"/>
                <a:t>$</a:t>
              </a:r>
              <a:r>
                <a:rPr lang="ko-KR" altLang="en-US" sz="2000"/>
                <a:t> </a:t>
              </a:r>
              <a:r>
                <a:rPr lang="en-US" altLang="ko-KR" sz="2000"/>
                <a:t>80)</a:t>
              </a:r>
              <a:endParaRPr lang="en-KR" sz="20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DF123-E95C-F96C-DBCB-17700E49672A}"/>
              </a:ext>
            </a:extLst>
          </p:cNvPr>
          <p:cNvGrpSpPr/>
          <p:nvPr/>
        </p:nvGrpSpPr>
        <p:grpSpPr>
          <a:xfrm>
            <a:off x="8072983" y="1662304"/>
            <a:ext cx="3904194" cy="3203630"/>
            <a:chOff x="8087497" y="1255904"/>
            <a:chExt cx="3904194" cy="32036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A2C96C-20B7-33F7-39B1-BE58B86C3666}"/>
                </a:ext>
              </a:extLst>
            </p:cNvPr>
            <p:cNvSpPr txBox="1"/>
            <p:nvPr/>
          </p:nvSpPr>
          <p:spPr>
            <a:xfrm>
              <a:off x="8087497" y="4059424"/>
              <a:ext cx="390419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/>
                <a:t>중고가 </a:t>
              </a:r>
              <a:r>
                <a:rPr lang="en-US" altLang="ko-KR" sz="2000" dirty="0"/>
                <a:t>17</a:t>
              </a:r>
              <a:r>
                <a:rPr lang="ko-KR" altLang="en-US" sz="2000" dirty="0"/>
                <a:t>만원 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출시가 </a:t>
              </a:r>
              <a:r>
                <a:rPr lang="en-US" altLang="ko-KR" sz="2000" dirty="0"/>
                <a:t>$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1,199)</a:t>
              </a:r>
              <a:endParaRPr lang="en-KR" sz="2000" dirty="0"/>
            </a:p>
          </p:txBody>
        </p:sp>
        <p:pic>
          <p:nvPicPr>
            <p:cNvPr id="3076" name="Picture 4" descr="samsung s20+">
              <a:extLst>
                <a:ext uri="{FF2B5EF4-FFF2-40B4-BE49-F238E27FC236}">
                  <a16:creationId xmlns:a16="http://schemas.microsoft.com/office/drawing/2014/main" id="{8DCE6749-2E4A-9B77-165E-E375050D0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126" y="1255904"/>
              <a:ext cx="2595017" cy="259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089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9F28D7C-3BB6-493A-D5DB-149A901C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라즈베리 파이보다 </a:t>
            </a:r>
            <a:r>
              <a:rPr kumimoji="1" lang="en-US" altLang="ko-KR" sz="2000" dirty="0">
                <a:latin typeface="+mn-ea"/>
              </a:rPr>
              <a:t>2</a:t>
            </a:r>
            <a:r>
              <a:rPr kumimoji="1" lang="ko-KR" altLang="en-US" sz="2000" dirty="0">
                <a:latin typeface="+mn-ea"/>
              </a:rPr>
              <a:t> 배 더 빠른 </a:t>
            </a:r>
            <a:r>
              <a:rPr kumimoji="1" lang="en-US" altLang="ko-KR" sz="2000" dirty="0">
                <a:latin typeface="+mn-ea"/>
              </a:rPr>
              <a:t>CPU !!!</a:t>
            </a:r>
          </a:p>
          <a:p>
            <a:r>
              <a:rPr kumimoji="1" lang="ko-KR" altLang="en-US" sz="2000" dirty="0">
                <a:latin typeface="+mn-ea"/>
              </a:rPr>
              <a:t>갤럭시 </a:t>
            </a:r>
            <a:r>
              <a:rPr kumimoji="1" lang="en-US" altLang="ko-KR" sz="2000" dirty="0">
                <a:latin typeface="+mn-ea"/>
              </a:rPr>
              <a:t>S20+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Intel i5-7500 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성능</a:t>
            </a:r>
            <a:r>
              <a:rPr kumimoji="1" lang="ko-KR" altLang="en-US" sz="2000" dirty="0">
                <a:latin typeface="+mn-ea"/>
              </a:rPr>
              <a:t>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비슷</a:t>
            </a:r>
            <a:r>
              <a:rPr kumimoji="1" lang="ko-KR" altLang="en-US" sz="2000" dirty="0">
                <a:latin typeface="+mn-ea"/>
              </a:rPr>
              <a:t>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성능 차이가 얼마나 나는가</a:t>
            </a:r>
            <a:r>
              <a:rPr kumimoji="1" lang="en-US" altLang="ko-KR" sz="2800" b="1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FB409F-6379-84B9-7C72-8F4C21B8CEB9}"/>
              </a:ext>
            </a:extLst>
          </p:cNvPr>
          <p:cNvGraphicFramePr>
            <a:graphicFrameLocks noGrp="1"/>
          </p:cNvGraphicFramePr>
          <p:nvPr/>
        </p:nvGraphicFramePr>
        <p:xfrm>
          <a:off x="462459" y="3052400"/>
          <a:ext cx="5461000" cy="2082800"/>
        </p:xfrm>
        <a:graphic>
          <a:graphicData uri="http://schemas.openxmlformats.org/drawingml/2006/table">
            <a:tbl>
              <a:tblPr/>
              <a:tblGrid>
                <a:gridCol w="2389386">
                  <a:extLst>
                    <a:ext uri="{9D8B030D-6E8A-4147-A177-3AD203B41FA5}">
                      <a16:colId xmlns:a16="http://schemas.microsoft.com/office/drawing/2014/main" val="911012055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2685653692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156441495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Single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Multi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376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Raspberry Pi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19022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NVIDIA Jetson Nano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5963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1253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3243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488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Intel i5-7500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1449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S24+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02603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764A0FB-1DA2-098E-4124-CC10DC19EC11}"/>
              </a:ext>
            </a:extLst>
          </p:cNvPr>
          <p:cNvSpPr txBox="1"/>
          <p:nvPr/>
        </p:nvSpPr>
        <p:spPr>
          <a:xfrm>
            <a:off x="462458" y="5286367"/>
            <a:ext cx="546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>
                <a:latin typeface="+mn-ea"/>
              </a:rPr>
              <a:t>벤치마크 결과 </a:t>
            </a:r>
            <a:r>
              <a:rPr kumimoji="1" lang="en-US" altLang="ko-KR" sz="2000">
                <a:latin typeface="+mn-ea"/>
              </a:rPr>
              <a:t>by</a:t>
            </a:r>
            <a:r>
              <a:rPr kumimoji="1" lang="en-US" sz="2000">
                <a:latin typeface="+mn-ea"/>
              </a:rPr>
              <a:t> </a:t>
            </a:r>
            <a:r>
              <a:rPr kumimoji="1" lang="en-US" sz="2000" err="1">
                <a:latin typeface="+mn-ea"/>
              </a:rPr>
              <a:t>GeekBench</a:t>
            </a:r>
            <a:r>
              <a:rPr kumimoji="1" lang="en-US" sz="2000">
                <a:latin typeface="+mn-ea"/>
              </a:rPr>
              <a:t> 6</a:t>
            </a:r>
            <a:endParaRPr lang="en-KR" sz="20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F5438E-09A4-7361-D43D-B11237488440}"/>
              </a:ext>
            </a:extLst>
          </p:cNvPr>
          <p:cNvGraphicFramePr>
            <a:graphicFrameLocks/>
          </p:cNvGraphicFramePr>
          <p:nvPr/>
        </p:nvGraphicFramePr>
        <p:xfrm>
          <a:off x="6095999" y="2966223"/>
          <a:ext cx="5858108" cy="376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0320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ore-KR" altLang="en-US" sz="2800" b="1"/>
              <a:t>임베디드 시스템을 스마트폰으로 하게된 이유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E16A4A0-DD25-E388-C9A8-D8EC0D4A8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졸업 프로젝트에서 비용이 너무 제한적인 문제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비싼 클라우드 서비스 대신에 저렴한 서버가 필요하였음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학교 정전이 자주 발생하여 배터리가 있는 서버가 필요하였음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높은 성능</a:t>
            </a:r>
            <a:r>
              <a:rPr kumimoji="1" lang="en-US" altLang="ko-KR" sz="2000" dirty="0">
                <a:latin typeface="+mn-ea"/>
              </a:rPr>
              <a:t> / </a:t>
            </a:r>
            <a:r>
              <a:rPr kumimoji="1" lang="ko-KR" altLang="en-US" sz="2000" dirty="0">
                <a:latin typeface="+mn-ea"/>
              </a:rPr>
              <a:t>낮은 가격에 적합한 임베디드 보드를 활용하고 싶었음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37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임베디드 시스템과 스마트폰의 차이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C00000"/>
                </a:solidFill>
              </a:rPr>
              <a:t>평가 보드</a:t>
            </a:r>
            <a:r>
              <a:rPr kumimoji="1" lang="ko-KR" altLang="en-US" sz="2000" dirty="0"/>
              <a:t>에서 시스템 설계 및 개발한 시스템을 </a:t>
            </a:r>
            <a:r>
              <a:rPr kumimoji="1" lang="ko-KR" altLang="en-US" sz="2000" dirty="0">
                <a:solidFill>
                  <a:srgbClr val="C00000"/>
                </a:solidFill>
              </a:rPr>
              <a:t>제품으로 만든 것</a:t>
            </a:r>
            <a:r>
              <a:rPr kumimoji="1" lang="ko-KR" altLang="en-US" sz="2000" dirty="0"/>
              <a:t>이 스마트폰</a:t>
            </a:r>
            <a:endParaRPr kumimoji="1" lang="en-US" altLang="ko-KR" sz="2000" dirty="0"/>
          </a:p>
          <a:p>
            <a:r>
              <a:rPr kumimoji="1" lang="ko-KR" altLang="en-US" sz="2000" dirty="0"/>
              <a:t>임베디드 보드와 스마트폰의 </a:t>
            </a:r>
            <a:r>
              <a:rPr kumimoji="1" lang="ko-KR" altLang="en-US" sz="2400" dirty="0">
                <a:solidFill>
                  <a:srgbClr val="C00000"/>
                </a:solidFill>
              </a:rPr>
              <a:t>차이</a:t>
            </a:r>
            <a:r>
              <a:rPr kumimoji="1" lang="ko-KR" altLang="en-US" sz="2000" dirty="0"/>
              <a:t>는 </a:t>
            </a:r>
            <a:r>
              <a:rPr kumimoji="1" lang="ko-KR" altLang="en-US" sz="2000" dirty="0">
                <a:solidFill>
                  <a:srgbClr val="DE3127"/>
                </a:solidFill>
              </a:rPr>
              <a:t>확장성</a:t>
            </a:r>
            <a:r>
              <a:rPr kumimoji="1" lang="ko-KR" altLang="en-US" sz="2000" dirty="0"/>
              <a:t>과 수집 가능한 </a:t>
            </a:r>
            <a:r>
              <a:rPr kumimoji="1" lang="ko-KR" altLang="en-US" sz="2000" dirty="0">
                <a:solidFill>
                  <a:srgbClr val="C00000"/>
                </a:solidFill>
              </a:rPr>
              <a:t>데이터의 종류</a:t>
            </a:r>
            <a:endParaRPr kumimoji="1" lang="en-US" altLang="ko-KR" sz="2000" dirty="0">
              <a:solidFill>
                <a:srgbClr val="C00000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0958BD-D984-5FC9-7101-C74F866D8BDC}"/>
              </a:ext>
            </a:extLst>
          </p:cNvPr>
          <p:cNvGrpSpPr/>
          <p:nvPr/>
        </p:nvGrpSpPr>
        <p:grpSpPr>
          <a:xfrm>
            <a:off x="5392183" y="2558382"/>
            <a:ext cx="6096000" cy="3961275"/>
            <a:chOff x="5260788" y="2120036"/>
            <a:chExt cx="6096000" cy="3961275"/>
          </a:xfrm>
        </p:grpSpPr>
        <p:pic>
          <p:nvPicPr>
            <p:cNvPr id="1026" name="Picture 2" descr="HDK Device image">
              <a:extLst>
                <a:ext uri="{FF2B5EF4-FFF2-40B4-BE49-F238E27FC236}">
                  <a16:creationId xmlns:a16="http://schemas.microsoft.com/office/drawing/2014/main" id="{1DDF27BB-CA70-A7EF-E058-B7B44E93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808" y="3103917"/>
              <a:ext cx="3159295" cy="284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FC24FBE-5C18-D96F-B20E-2FE38F6DD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4"/>
            <a:stretch/>
          </p:blipFill>
          <p:spPr bwMode="auto">
            <a:xfrm>
              <a:off x="8924878" y="3103917"/>
              <a:ext cx="2365889" cy="297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DDD214B-734E-7CEB-93D2-A21F5134BA2C}"/>
                </a:ext>
              </a:extLst>
            </p:cNvPr>
            <p:cNvSpPr/>
            <p:nvPr/>
          </p:nvSpPr>
          <p:spPr>
            <a:xfrm rot="16200000">
              <a:off x="8121185" y="-233442"/>
              <a:ext cx="375207" cy="5963961"/>
            </a:xfrm>
            <a:prstGeom prst="rightBrace">
              <a:avLst>
                <a:gd name="adj1" fmla="val 397378"/>
                <a:gd name="adj2" fmla="val 50000"/>
              </a:avLst>
            </a:prstGeom>
            <a:ln w="508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D3558A-2DD1-E2F9-FDAC-6D4DA6290E08}"/>
                </a:ext>
              </a:extLst>
            </p:cNvPr>
            <p:cNvSpPr txBox="1"/>
            <p:nvPr/>
          </p:nvSpPr>
          <p:spPr>
            <a:xfrm>
              <a:off x="5260788" y="212003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/>
                <a:t>좌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 </a:t>
              </a:r>
              <a:r>
                <a:rPr kumimoji="1" lang="ko-KR" altLang="en-US" sz="2000" dirty="0"/>
                <a:t>개발 보드</a:t>
              </a:r>
              <a:r>
                <a:rPr kumimoji="1" lang="en-US" altLang="ko-KR" sz="2000" dirty="0"/>
                <a:t>, </a:t>
              </a:r>
              <a:r>
                <a:rPr kumimoji="1" lang="ko-KR" altLang="en-US" sz="2000" dirty="0"/>
                <a:t>우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</a:t>
              </a:r>
              <a:r>
                <a:rPr kumimoji="1" lang="ko-KR" altLang="en-US" sz="2000" dirty="0"/>
                <a:t>가 탑재된 갤럭시 </a:t>
              </a:r>
              <a:r>
                <a:rPr kumimoji="1" lang="en-US" altLang="ko-KR" sz="2000" dirty="0"/>
                <a:t>S20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5964EE-7259-057B-F39F-E2078CB8A90D}"/>
              </a:ext>
            </a:extLst>
          </p:cNvPr>
          <p:cNvSpPr txBox="1"/>
          <p:nvPr/>
        </p:nvSpPr>
        <p:spPr>
          <a:xfrm>
            <a:off x="1088302" y="2550932"/>
            <a:ext cx="3619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엔비디아의 </a:t>
            </a:r>
            <a:r>
              <a:rPr kumimoji="1" lang="ko-KR" altLang="en-US" sz="2000" dirty="0" err="1"/>
              <a:t>젯슨</a:t>
            </a:r>
            <a:r>
              <a:rPr kumimoji="1" lang="ko-KR" altLang="en-US" sz="2000" dirty="0"/>
              <a:t> 나노</a:t>
            </a:r>
            <a:endParaRPr kumimoji="1" lang="en-US" altLang="ko-KR" sz="2000" dirty="0"/>
          </a:p>
        </p:txBody>
      </p:sp>
      <p:pic>
        <p:nvPicPr>
          <p:cNvPr id="20" name="Picture 19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D2DD5F5B-BFB9-9244-3F26-0B6F6026BF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7" t="4255" r="6039" b="8585"/>
          <a:stretch/>
        </p:blipFill>
        <p:spPr>
          <a:xfrm>
            <a:off x="713159" y="3118817"/>
            <a:ext cx="4315394" cy="28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스마트폰에서 </a:t>
            </a:r>
            <a:r>
              <a:rPr kumimoji="1" lang="ko-KR" altLang="en-US" sz="2000" dirty="0" err="1">
                <a:solidFill>
                  <a:srgbClr val="C00000"/>
                </a:solidFill>
              </a:rPr>
              <a:t>아두이노</a:t>
            </a:r>
            <a:r>
              <a:rPr kumimoji="1" lang="ko-KR" altLang="en-US" sz="2000" dirty="0">
                <a:solidFill>
                  <a:srgbClr val="C00000"/>
                </a:solidFill>
              </a:rPr>
              <a:t> 제어</a:t>
            </a:r>
            <a:r>
              <a:rPr kumimoji="1" lang="ko-KR" altLang="en-US" sz="2000" dirty="0"/>
              <a:t>를 위한 도구들은 정말로 </a:t>
            </a:r>
            <a:r>
              <a:rPr kumimoji="1" lang="ko-KR" altLang="en-US" sz="2000" dirty="0" err="1"/>
              <a:t>정말로</a:t>
            </a:r>
            <a:r>
              <a:rPr kumimoji="1" lang="ko-KR" altLang="en-US" sz="2000" dirty="0"/>
              <a:t> 많다</a:t>
            </a:r>
            <a:r>
              <a:rPr kumimoji="1" lang="en-US" altLang="ko-KR" sz="2000" dirty="0"/>
              <a:t>!</a:t>
            </a:r>
            <a:endParaRPr kumimoji="1" lang="en-US" altLang="ko-KR" sz="2000" dirty="0">
              <a:solidFill>
                <a:srgbClr val="DE3127"/>
              </a:solidFill>
            </a:endParaRPr>
          </a:p>
          <a:p>
            <a:r>
              <a:rPr kumimoji="1" lang="ko-KR" altLang="en-US" sz="2000" dirty="0"/>
              <a:t>대표적으로 </a:t>
            </a:r>
            <a:r>
              <a:rPr kumimoji="1" lang="en-US" altLang="ko-KR" sz="2000" dirty="0" err="1"/>
              <a:t>Numato</a:t>
            </a:r>
            <a:r>
              <a:rPr kumimoji="1" lang="ko-KR" altLang="en-US" sz="2000" dirty="0"/>
              <a:t>의 </a:t>
            </a:r>
            <a:r>
              <a:rPr kumimoji="1" lang="en-US" altLang="ko-KR" sz="2000" dirty="0">
                <a:solidFill>
                  <a:srgbClr val="C00000"/>
                </a:solidFill>
              </a:rPr>
              <a:t>GPIO </a:t>
            </a:r>
            <a:r>
              <a:rPr kumimoji="1" lang="ko-KR" altLang="en-US" sz="2000" dirty="0">
                <a:solidFill>
                  <a:srgbClr val="C00000"/>
                </a:solidFill>
              </a:rPr>
              <a:t>확장</a:t>
            </a:r>
            <a:r>
              <a:rPr kumimoji="1" lang="ko-KR" altLang="en-US" sz="2000" dirty="0"/>
              <a:t> 도구</a:t>
            </a:r>
            <a:r>
              <a:rPr kumimoji="1" lang="en-US" altLang="ko-KR" sz="2000" dirty="0"/>
              <a:t>, C </a:t>
            </a:r>
            <a:r>
              <a:rPr kumimoji="1" lang="ko-KR" altLang="en-US" sz="2000" dirty="0"/>
              <a:t>타입 </a:t>
            </a:r>
            <a:r>
              <a:rPr kumimoji="1" lang="en-US" altLang="ko-KR" sz="2000" dirty="0"/>
              <a:t>USB </a:t>
            </a:r>
            <a:r>
              <a:rPr kumimoji="1" lang="ko-KR" altLang="en-US" sz="2000" dirty="0">
                <a:solidFill>
                  <a:srgbClr val="C00000"/>
                </a:solidFill>
              </a:rPr>
              <a:t>허브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etc</a:t>
            </a:r>
            <a:r>
              <a:rPr kumimoji="1" lang="en-US" altLang="ko-KR" sz="2000" dirty="0"/>
              <a:t>…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6933EC-A74A-420F-1205-8D3E259F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44" y="2613145"/>
            <a:ext cx="5278298" cy="28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101660" y="2007676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31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라즈베리 파이와 스마트폰은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근본</a:t>
            </a:r>
            <a:r>
              <a:rPr kumimoji="1" lang="ko-KR" altLang="en-US" sz="2000" dirty="0"/>
              <a:t>적으로 구성은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같다</a:t>
            </a:r>
            <a:r>
              <a:rPr kumimoji="1" lang="en-US" altLang="ko-KR" sz="2000" dirty="0"/>
              <a:t>!</a:t>
            </a:r>
          </a:p>
          <a:p>
            <a:endParaRPr kumimoji="1" lang="en-US" altLang="ko-KR" sz="2000" dirty="0">
              <a:solidFill>
                <a:srgbClr val="DE3127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260281" y="2034885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Picture 4" descr="50 Cool Raspberry Pi Projects for Summer 2024 | All3DP">
            <a:extLst>
              <a:ext uri="{FF2B5EF4-FFF2-40B4-BE49-F238E27FC236}">
                <a16:creationId xmlns:a16="http://schemas.microsoft.com/office/drawing/2014/main" id="{E7F62C5E-1B78-7D80-B2D9-DF2EB37F2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298" r="20854" b="1"/>
          <a:stretch/>
        </p:blipFill>
        <p:spPr bwMode="auto">
          <a:xfrm>
            <a:off x="6819075" y="2294929"/>
            <a:ext cx="4697253" cy="37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2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42" name="Picture 18" descr="Is Android Really Open-Source? And Does It Even Matter?">
            <a:extLst>
              <a:ext uri="{FF2B5EF4-FFF2-40B4-BE49-F238E27FC236}">
                <a16:creationId xmlns:a16="http://schemas.microsoft.com/office/drawing/2014/main" id="{D0D9F18E-107F-9502-77EC-A3E5A33F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75" y="1485137"/>
            <a:ext cx="8385050" cy="41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안드로이드는 경량화와 보안을 위해 기능이 삭제 되었다</a:t>
            </a:r>
            <a:r>
              <a:rPr kumimoji="1" lang="en-US" altLang="ko-KR" sz="2800" b="1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8F32C-9881-B036-3605-2093211B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245" y="840600"/>
            <a:ext cx="8262309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발표자 소개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차주형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JooHyoung</a:t>
            </a:r>
            <a:r>
              <a:rPr kumimoji="1" lang="en-US" altLang="ko-KR" sz="2800" b="1" dirty="0"/>
              <a:t> Cha)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UST </a:t>
            </a:r>
            <a:r>
              <a:rPr kumimoji="1" lang="ko-KR" altLang="en-US" sz="2000" dirty="0">
                <a:latin typeface="+mn-ea"/>
              </a:rPr>
              <a:t>대학원 통합과정생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족 보행 로봇의 인지 성능 최적화를 위한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MLIR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컴파일러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은재팜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년 근무 </a:t>
            </a:r>
            <a:r>
              <a:rPr kumimoji="1" lang="en-US" altLang="ko-KR" sz="2000" dirty="0">
                <a:latin typeface="+mn-ea"/>
              </a:rPr>
              <a:t>(2023</a:t>
            </a:r>
            <a:r>
              <a:rPr kumimoji="1" lang="ko-KR" altLang="en-US" sz="2000" dirty="0">
                <a:latin typeface="+mn-ea"/>
              </a:rPr>
              <a:t>년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r>
              <a:rPr kumimoji="1" lang="ko-KR" altLang="en-US" sz="2000" dirty="0" err="1">
                <a:latin typeface="+mn-ea"/>
              </a:rPr>
              <a:t>스마트팜의</a:t>
            </a:r>
            <a:r>
              <a:rPr kumimoji="1" lang="ko-KR" altLang="en-US" sz="2000" dirty="0">
                <a:latin typeface="+mn-ea"/>
              </a:rPr>
              <a:t> 서버 개발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작물 식별 인공지능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 err="1">
                <a:latin typeface="+mn-ea"/>
              </a:rPr>
              <a:t>Github</a:t>
            </a:r>
            <a:r>
              <a:rPr kumimoji="1" lang="en-US" altLang="ko-KR" sz="2000" dirty="0">
                <a:latin typeface="+mn-ea"/>
              </a:rPr>
              <a:t>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5"/>
              </a:rPr>
              <a:t>https://github.com/Piorosen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Blog :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6"/>
              </a:rPr>
              <a:t>https://blog.udon.party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person in a pink shirt&#10;&#10;Description automatically generated">
            <a:extLst>
              <a:ext uri="{FF2B5EF4-FFF2-40B4-BE49-F238E27FC236}">
                <a16:creationId xmlns:a16="http://schemas.microsoft.com/office/drawing/2014/main" id="{0594137E-EA1B-F95C-94B0-16C594C7A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272" y="2593911"/>
            <a:ext cx="284205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안드로이드는 경량화와 보안을 위해 기능이 삭제 되었다</a:t>
            </a:r>
            <a:r>
              <a:rPr kumimoji="1" lang="en-US" altLang="ko-KR" sz="2800" b="1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9BE84A-D784-3C40-F2EC-3037CBDE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00" y="578467"/>
            <a:ext cx="8265600" cy="6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>
                <a:solidFill>
                  <a:srgbClr val="FF0000"/>
                </a:solidFill>
              </a:rPr>
              <a:t>원한다면</a:t>
            </a:r>
            <a:r>
              <a:rPr kumimoji="1" lang="ko-KR" altLang="en-US" sz="2800" b="1" dirty="0"/>
              <a:t> 기능을 </a:t>
            </a:r>
            <a:r>
              <a:rPr kumimoji="1" lang="ko-KR" altLang="en-US" sz="2800" b="1" dirty="0">
                <a:solidFill>
                  <a:srgbClr val="FF0000"/>
                </a:solidFill>
              </a:rPr>
              <a:t>추가</a:t>
            </a:r>
            <a:r>
              <a:rPr kumimoji="1" lang="ko-KR" altLang="en-US" sz="2800" b="1" dirty="0"/>
              <a:t> 및 </a:t>
            </a:r>
            <a:r>
              <a:rPr kumimoji="1" lang="ko-KR" altLang="en-US" sz="2800" b="1" dirty="0">
                <a:solidFill>
                  <a:srgbClr val="FF0000"/>
                </a:solidFill>
              </a:rPr>
              <a:t>확장</a:t>
            </a:r>
            <a:r>
              <a:rPr kumimoji="1" lang="ko-KR" altLang="en-US" sz="2800" b="1" dirty="0"/>
              <a:t> 할 수 있다</a:t>
            </a:r>
            <a:r>
              <a:rPr kumimoji="1" lang="en-US" altLang="ko-KR" sz="2800" b="1" dirty="0"/>
              <a:t>.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D227EC1-EEE1-75E0-AA9F-6352D36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45" y="822386"/>
            <a:ext cx="7289800" cy="44577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24DBED-EC20-7962-5FA0-9C47CEFB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16" y="2819603"/>
            <a:ext cx="7772400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ko-KR" sz="2800" b="1" dirty="0"/>
              <a:t>QUIZ. </a:t>
            </a:r>
            <a:r>
              <a:rPr kumimoji="1" lang="ko-KR" altLang="en-US" sz="2800" b="1" dirty="0"/>
              <a:t>기능을 추가한다면 안드로이드가 우분투가 될까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EBD55445-4A1D-4A6B-9D21-088A149790AC}"/>
              </a:ext>
            </a:extLst>
          </p:cNvPr>
          <p:cNvSpPr/>
          <p:nvPr/>
        </p:nvSpPr>
        <p:spPr>
          <a:xfrm>
            <a:off x="6248400" y="1241400"/>
            <a:ext cx="4680000" cy="4680000"/>
          </a:xfrm>
          <a:prstGeom prst="mathMultiply">
            <a:avLst>
              <a:gd name="adj1" fmla="val 5860"/>
            </a:avLst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DE9F10-616F-106C-0CC9-A85A9728A581}"/>
              </a:ext>
            </a:extLst>
          </p:cNvPr>
          <p:cNvGrpSpPr/>
          <p:nvPr/>
        </p:nvGrpSpPr>
        <p:grpSpPr>
          <a:xfrm>
            <a:off x="2449378" y="2141400"/>
            <a:ext cx="2880000" cy="2880000"/>
            <a:chOff x="1699800" y="2293800"/>
            <a:chExt cx="2880000" cy="288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C0F98B-5B53-E1D1-9C20-0A4D496FA2CD}"/>
                </a:ext>
              </a:extLst>
            </p:cNvPr>
            <p:cNvSpPr/>
            <p:nvPr/>
          </p:nvSpPr>
          <p:spPr>
            <a:xfrm>
              <a:off x="1699800" y="2293800"/>
              <a:ext cx="2880000" cy="28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C3DECC-6C53-1EA8-F21E-FA8EE3A92BB9}"/>
                </a:ext>
              </a:extLst>
            </p:cNvPr>
            <p:cNvSpPr/>
            <p:nvPr/>
          </p:nvSpPr>
          <p:spPr>
            <a:xfrm>
              <a:off x="2059800" y="2653800"/>
              <a:ext cx="2160000" cy="2160000"/>
            </a:xfrm>
            <a:prstGeom prst="ellipse">
              <a:avLst/>
            </a:prstGeom>
            <a:solidFill>
              <a:srgbClr val="3A3A3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07722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ko-KR" sz="2800" b="1" dirty="0"/>
              <a:t>QUIZ. </a:t>
            </a:r>
            <a:r>
              <a:rPr kumimoji="1" lang="ko-KR" altLang="en-US" sz="2800" b="1" dirty="0"/>
              <a:t>기능을 추가한다면 안드로이드가 우분투가 될까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EBD55445-4A1D-4A6B-9D21-088A149790AC}"/>
              </a:ext>
            </a:extLst>
          </p:cNvPr>
          <p:cNvSpPr/>
          <p:nvPr/>
        </p:nvSpPr>
        <p:spPr>
          <a:xfrm>
            <a:off x="6248400" y="1241400"/>
            <a:ext cx="4680000" cy="4680000"/>
          </a:xfrm>
          <a:prstGeom prst="mathMultiply">
            <a:avLst>
              <a:gd name="adj1" fmla="val 5860"/>
            </a:avLst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DE9F10-616F-106C-0CC9-A85A9728A581}"/>
              </a:ext>
            </a:extLst>
          </p:cNvPr>
          <p:cNvGrpSpPr/>
          <p:nvPr/>
        </p:nvGrpSpPr>
        <p:grpSpPr>
          <a:xfrm>
            <a:off x="2449378" y="2141400"/>
            <a:ext cx="2880000" cy="2880000"/>
            <a:chOff x="1699800" y="2293800"/>
            <a:chExt cx="2880000" cy="288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C0F98B-5B53-E1D1-9C20-0A4D496FA2CD}"/>
                </a:ext>
              </a:extLst>
            </p:cNvPr>
            <p:cNvSpPr/>
            <p:nvPr/>
          </p:nvSpPr>
          <p:spPr>
            <a:xfrm>
              <a:off x="1699800" y="2293800"/>
              <a:ext cx="2880000" cy="2880000"/>
            </a:xfrm>
            <a:prstGeom prst="ellipse">
              <a:avLst/>
            </a:prstGeom>
            <a:solidFill>
              <a:srgbClr val="DE31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DE3127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C3DECC-6C53-1EA8-F21E-FA8EE3A92BB9}"/>
                </a:ext>
              </a:extLst>
            </p:cNvPr>
            <p:cNvSpPr/>
            <p:nvPr/>
          </p:nvSpPr>
          <p:spPr>
            <a:xfrm>
              <a:off x="2059800" y="2653800"/>
              <a:ext cx="2160000" cy="2160000"/>
            </a:xfrm>
            <a:prstGeom prst="ellipse">
              <a:avLst/>
            </a:prstGeom>
            <a:solidFill>
              <a:srgbClr val="3A3A3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DE312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9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삭제된 기능을 쉽게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사용 가능</a:t>
            </a:r>
            <a:r>
              <a:rPr kumimoji="1" lang="ko-KR" altLang="en-US" sz="2000" dirty="0">
                <a:latin typeface="+mn-ea"/>
              </a:rPr>
              <a:t>하도록 만든 어플리케이션이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존재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 err="1">
                <a:solidFill>
                  <a:srgbClr val="C00000"/>
                </a:solidFill>
                <a:latin typeface="+mn-ea"/>
              </a:rPr>
              <a:t>Termux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라는 애플리케이션을 통해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개발 환경 구축</a:t>
            </a:r>
            <a:r>
              <a:rPr kumimoji="1" lang="ko-KR" altLang="en-US" sz="2000" dirty="0">
                <a:latin typeface="+mn-ea"/>
              </a:rPr>
              <a:t>이 가능하다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C++, Python, NodeJS </a:t>
            </a:r>
            <a:r>
              <a:rPr kumimoji="1" lang="ko-KR" altLang="en-US" sz="2000" dirty="0">
                <a:latin typeface="+mn-ea"/>
              </a:rPr>
              <a:t>등 다양한 개발 언어 지원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SSH </a:t>
            </a:r>
            <a:r>
              <a:rPr kumimoji="1" lang="ko-KR" altLang="en-US" sz="2000" dirty="0">
                <a:latin typeface="+mn-ea"/>
              </a:rPr>
              <a:t>서버를 설치하여 원격 제어도 가능합니다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B44C66E2-B1DA-672D-76B1-6DB9C750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904" y="735912"/>
            <a:ext cx="2838640" cy="5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45361-028C-0CCE-A60F-A2F8CF25A499}"/>
              </a:ext>
            </a:extLst>
          </p:cNvPr>
          <p:cNvSpPr txBox="1"/>
          <p:nvPr/>
        </p:nvSpPr>
        <p:spPr>
          <a:xfrm>
            <a:off x="1173715" y="1831354"/>
            <a:ext cx="9844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ko-KR" altLang="en-US" sz="4800" b="1" dirty="0">
                <a:latin typeface="+mn-ea"/>
              </a:rPr>
              <a:t>함께 </a:t>
            </a:r>
            <a:r>
              <a:rPr kumimoji="1" lang="ko-KR" altLang="en-US" sz="4800" b="1" dirty="0">
                <a:solidFill>
                  <a:srgbClr val="C00000"/>
                </a:solidFill>
                <a:latin typeface="+mn-ea"/>
              </a:rPr>
              <a:t>서버</a:t>
            </a:r>
            <a:r>
              <a:rPr kumimoji="1" lang="ko-KR" altLang="en-US" sz="4800" b="1" dirty="0">
                <a:latin typeface="+mn-ea"/>
              </a:rPr>
              <a:t>를 만들어 볼까요</a:t>
            </a:r>
            <a:r>
              <a:rPr kumimoji="1" lang="en-US" altLang="ko-KR" sz="4800" b="1" dirty="0">
                <a:latin typeface="+mn-ea"/>
              </a:rPr>
              <a:t>?</a:t>
            </a:r>
            <a:r>
              <a:rPr kumimoji="1" lang="ko-KR" altLang="en-US" sz="4800" b="1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7AE2B-AA15-1A06-E94C-284B5F2720CF}"/>
              </a:ext>
            </a:extLst>
          </p:cNvPr>
          <p:cNvSpPr txBox="1"/>
          <p:nvPr/>
        </p:nvSpPr>
        <p:spPr>
          <a:xfrm>
            <a:off x="1855254" y="3319320"/>
            <a:ext cx="902113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시연 대상 기기 </a:t>
            </a:r>
            <a:r>
              <a:rPr lang="en-US" altLang="ko-KR" sz="2000" dirty="0"/>
              <a:t>: </a:t>
            </a:r>
            <a:r>
              <a:rPr lang="ko-KR" altLang="en-US" sz="2000" dirty="0"/>
              <a:t>안드로이드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500" dirty="0"/>
          </a:p>
          <a:p>
            <a:r>
              <a:rPr lang="ko-KR" altLang="en-US" sz="2000" dirty="0">
                <a:solidFill>
                  <a:srgbClr val="C00000"/>
                </a:solidFill>
              </a:rPr>
              <a:t>아이폰</a:t>
            </a:r>
            <a:r>
              <a:rPr lang="ko-KR" altLang="en-US" sz="2000" dirty="0"/>
              <a:t>의 경우에는 정책상 </a:t>
            </a:r>
            <a:r>
              <a:rPr lang="ko-KR" altLang="en-US" sz="2000" dirty="0">
                <a:solidFill>
                  <a:srgbClr val="C00000"/>
                </a:solidFill>
              </a:rPr>
              <a:t>유럽</a:t>
            </a:r>
            <a:r>
              <a:rPr lang="ko-KR" altLang="en-US" sz="2000" dirty="0"/>
              <a:t>에서만 가능합니다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373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순서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 </a:t>
            </a:r>
            <a:r>
              <a:rPr kumimoji="1" lang="ko-KR" altLang="en-US" sz="2000" dirty="0">
                <a:latin typeface="+mn-ea"/>
              </a:rPr>
              <a:t>안드로이드 폰에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en-US" altLang="ko-KR" sz="2000" dirty="0">
                <a:latin typeface="+mn-ea"/>
              </a:rPr>
              <a:t> (</a:t>
            </a:r>
            <a:r>
              <a:rPr kumimoji="1" lang="ko-KR" altLang="en-US" sz="2000" dirty="0">
                <a:latin typeface="+mn-ea"/>
              </a:rPr>
              <a:t>기능 확장용 앱</a:t>
            </a:r>
            <a:r>
              <a:rPr kumimoji="1" lang="en-US" altLang="ko-KR" sz="2000" dirty="0">
                <a:latin typeface="+mn-ea"/>
              </a:rPr>
              <a:t>)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 앱에서 </a:t>
            </a:r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 Flask </a:t>
            </a:r>
            <a:r>
              <a:rPr kumimoji="1" lang="ko-KR" altLang="en-US" sz="2000" dirty="0">
                <a:latin typeface="+mn-ea"/>
              </a:rPr>
              <a:t>웹 서버 코드 작성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 </a:t>
            </a:r>
            <a:r>
              <a:rPr kumimoji="1" lang="ko-KR" altLang="en-US" sz="2000" dirty="0">
                <a:latin typeface="+mn-ea"/>
              </a:rPr>
              <a:t>서버 접속 확인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2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안드로이드 폰으로 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C69281-AC40-6527-493C-536E5EEA5A54}"/>
              </a:ext>
            </a:extLst>
          </p:cNvPr>
          <p:cNvGrpSpPr/>
          <p:nvPr/>
        </p:nvGrpSpPr>
        <p:grpSpPr>
          <a:xfrm>
            <a:off x="6783064" y="1421313"/>
            <a:ext cx="3562943" cy="4015374"/>
            <a:chOff x="5813611" y="2553406"/>
            <a:chExt cx="3092118" cy="348476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353B669-3305-0DE1-D478-068FC732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3612" y="2553406"/>
              <a:ext cx="3092117" cy="3092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D6B72C-3ED3-A92D-F62E-0987D5312C7B}"/>
                </a:ext>
              </a:extLst>
            </p:cNvPr>
            <p:cNvSpPr txBox="1"/>
            <p:nvPr/>
          </p:nvSpPr>
          <p:spPr>
            <a:xfrm>
              <a:off x="5813611" y="5668837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Download Page Github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FF4FEC-669A-EB81-8518-80E646E728E7}"/>
              </a:ext>
            </a:extLst>
          </p:cNvPr>
          <p:cNvGrpSpPr/>
          <p:nvPr/>
        </p:nvGrpSpPr>
        <p:grpSpPr>
          <a:xfrm>
            <a:off x="1682869" y="1421313"/>
            <a:ext cx="3562941" cy="4042149"/>
            <a:chOff x="838200" y="2466001"/>
            <a:chExt cx="3092117" cy="350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7F07CA7-F054-3A1D-2FCA-B1AD5950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01" y="2466001"/>
              <a:ext cx="3092116" cy="3092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06B0D-B858-A911-2E9B-6F1D75D63301}"/>
                </a:ext>
              </a:extLst>
            </p:cNvPr>
            <p:cNvSpPr txBox="1"/>
            <p:nvPr/>
          </p:nvSpPr>
          <p:spPr>
            <a:xfrm>
              <a:off x="838200" y="5604669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App Download URL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572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</a:t>
            </a:r>
            <a:r>
              <a:rPr kumimoji="1" lang="en-US" altLang="ko-KR" sz="2800" b="1"/>
              <a:t>Python </a:t>
            </a:r>
            <a:r>
              <a:rPr kumimoji="1" lang="ko-KR" altLang="en-US" sz="2800" b="1"/>
              <a:t>개발 환경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pkg update &amp;&amp; pkg upgrade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pkg install nano python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pip install flask 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</a:t>
            </a:r>
            <a:r>
              <a:rPr kumimoji="1" lang="en-US" altLang="ko-KR" sz="2800" b="1"/>
              <a:t>Python</a:t>
            </a:r>
            <a:r>
              <a:rPr kumimoji="1" lang="ko-KR" altLang="en-US" sz="2800" b="1"/>
              <a:t> 웹서버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$ nano </a:t>
            </a: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main.py</a:t>
            </a:r>
            <a:endParaRPr lang="en-US" sz="2400" b="0" i="0" dirty="0"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b="0" i="0" dirty="0">
              <a:solidFill>
                <a:srgbClr val="FF7B72"/>
              </a:solidFill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app = Flask(__name__)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@</a:t>
            </a:r>
            <a:r>
              <a:rPr lang="en-US" sz="2400" b="0" i="0" dirty="0" err="1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app.route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"/"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)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def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D2A8FF"/>
                </a:solidFill>
                <a:effectLst/>
                <a:latin typeface="Lucida Console" panose="020B0609040504020204" pitchFamily="49" charset="0"/>
              </a:rPr>
              <a:t>hello_world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():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dirty="0">
                <a:solidFill>
                  <a:srgbClr val="C9D1D9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return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"&lt;p&gt;Hello, GIST Developers’ Night&lt;/p&gt;”</a:t>
            </a: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app.run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처음하시는 분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스마트폰에서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파이썬</a:t>
            </a:r>
            <a:r>
              <a:rPr kumimoji="1" lang="ko-KR" altLang="en-US" sz="2000" dirty="0">
                <a:latin typeface="+mn-ea"/>
              </a:rPr>
              <a:t> 언어로 코딩 하는 것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3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웹서버 접속 확인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42266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000" b="0" i="0">
                <a:effectLst/>
                <a:latin typeface="Lucida Console" panose="020B0609040504020204" pitchFamily="49" charset="0"/>
              </a:rPr>
              <a:t>$ python </a:t>
            </a:r>
            <a:r>
              <a:rPr lang="en-US" sz="2000" b="0" i="0" err="1">
                <a:effectLst/>
                <a:latin typeface="Lucida Console" panose="020B0609040504020204" pitchFamily="49" charset="0"/>
              </a:rPr>
              <a:t>main.py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810459-6275-0EEB-175B-21A5C705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093" b="15128"/>
          <a:stretch/>
        </p:blipFill>
        <p:spPr>
          <a:xfrm>
            <a:off x="403484" y="1929951"/>
            <a:ext cx="5860689" cy="3021639"/>
          </a:xfrm>
          <a:prstGeom prst="rect">
            <a:avLst/>
          </a:prstGeom>
        </p:spPr>
      </p:pic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9AE2DF-3F2E-9580-0BF9-F0C6701C53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59" b="64720"/>
          <a:stretch/>
        </p:blipFill>
        <p:spPr>
          <a:xfrm>
            <a:off x="6890354" y="1929951"/>
            <a:ext cx="4839188" cy="3021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6D1E9-F8DF-FE0A-C058-5FB580A416BF}"/>
              </a:ext>
            </a:extLst>
          </p:cNvPr>
          <p:cNvSpPr txBox="1"/>
          <p:nvPr/>
        </p:nvSpPr>
        <p:spPr>
          <a:xfrm>
            <a:off x="6722533" y="1422661"/>
            <a:ext cx="5007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2000" b="0" i="0" err="1">
                <a:effectLst/>
                <a:latin typeface="Lucida Console" panose="020B0609040504020204" pitchFamily="49" charset="0"/>
              </a:rPr>
              <a:t>웹브라우저에서</a:t>
            </a:r>
            <a:r>
              <a:rPr lang="en-US" altLang="ko-KR" sz="2000" b="0" i="0">
                <a:effectLst/>
                <a:latin typeface="Lucida Console" panose="020B0609040504020204" pitchFamily="49" charset="0"/>
              </a:rPr>
              <a:t> 127.0.0.1:5000</a:t>
            </a:r>
            <a:r>
              <a:rPr lang="ko-KR" altLang="en-US" sz="2000" b="0" i="0">
                <a:effectLst/>
                <a:latin typeface="Lucida Console" panose="020B0609040504020204" pitchFamily="49" charset="0"/>
              </a:rPr>
              <a:t> 접속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82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개발 응용 사례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A0B79A-2748-3E48-9D8D-74589554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6" y="1236924"/>
            <a:ext cx="5406670" cy="3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401AF4-B67B-9FE8-BD29-8828828ACC4B}"/>
              </a:ext>
            </a:extLst>
          </p:cNvPr>
          <p:cNvSpPr txBox="1"/>
          <p:nvPr/>
        </p:nvSpPr>
        <p:spPr>
          <a:xfrm>
            <a:off x="528936" y="5086711"/>
            <a:ext cx="540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latin typeface="+mn-ea"/>
              </a:rPr>
              <a:t>LTE </a:t>
            </a:r>
            <a:r>
              <a:rPr kumimoji="1" lang="ko-KR" altLang="en-US" sz="1800" dirty="0">
                <a:latin typeface="+mn-ea"/>
              </a:rPr>
              <a:t>기반 지능형 </a:t>
            </a:r>
            <a:r>
              <a:rPr kumimoji="1" lang="ko-KR" altLang="en-US" sz="1800" dirty="0" err="1">
                <a:latin typeface="+mn-ea"/>
              </a:rPr>
              <a:t>드론</a:t>
            </a:r>
            <a:r>
              <a:rPr kumimoji="1" lang="ko-KR" altLang="en-US" sz="1800" dirty="0">
                <a:latin typeface="+mn-ea"/>
              </a:rPr>
              <a:t> </a:t>
            </a:r>
            <a:r>
              <a:rPr kumimoji="1" lang="en-US" altLang="ko-KR" sz="1800" dirty="0">
                <a:latin typeface="+mn-ea"/>
              </a:rPr>
              <a:t>(LG U+)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A403B0-357F-1535-67F0-EDF7A7210B1B}"/>
              </a:ext>
            </a:extLst>
          </p:cNvPr>
          <p:cNvGrpSpPr/>
          <p:nvPr/>
        </p:nvGrpSpPr>
        <p:grpSpPr>
          <a:xfrm>
            <a:off x="6164580" y="3556956"/>
            <a:ext cx="5935604" cy="3228354"/>
            <a:chOff x="6256396" y="1014521"/>
            <a:chExt cx="5935604" cy="3228354"/>
          </a:xfrm>
        </p:grpSpPr>
        <p:pic>
          <p:nvPicPr>
            <p:cNvPr id="1040" name="Picture 16" descr="Docker e Kubernetes: trabalho em conjunto | by Maria Clara Monteiro | Medium">
              <a:extLst>
                <a:ext uri="{FF2B5EF4-FFF2-40B4-BE49-F238E27FC236}">
                  <a16:creationId xmlns:a16="http://schemas.microsoft.com/office/drawing/2014/main" id="{A40F397D-5F7F-94E9-7508-BD44C0341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396" y="1014521"/>
              <a:ext cx="5735559" cy="322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C05BF5-3D38-DE70-390E-1AD24DCFCDB8}"/>
                </a:ext>
              </a:extLst>
            </p:cNvPr>
            <p:cNvSpPr/>
            <p:nvPr/>
          </p:nvSpPr>
          <p:spPr>
            <a:xfrm>
              <a:off x="11321145" y="2016295"/>
              <a:ext cx="870855" cy="77262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42" name="Picture 18" descr="Facebook stocks data center with phones from yesteryear - CNET">
            <a:extLst>
              <a:ext uri="{FF2B5EF4-FFF2-40B4-BE49-F238E27FC236}">
                <a16:creationId xmlns:a16="http://schemas.microsoft.com/office/drawing/2014/main" id="{D2657E65-D35A-7B0C-1AD3-A317771D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9" y="744733"/>
            <a:ext cx="4623019" cy="30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4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지금 까지의 이야기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2" name="그림 11" descr="장난감, 만화 영화, 애니메이션, 텍스트이(가) 표시된 사진&#10;&#10;자동 생성된 설명">
            <a:extLst>
              <a:ext uri="{FF2B5EF4-FFF2-40B4-BE49-F238E27FC236}">
                <a16:creationId xmlns:a16="http://schemas.microsoft.com/office/drawing/2014/main" id="{8103F8A3-662C-A01B-B5C0-834EE53C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0" y="1066384"/>
            <a:ext cx="5182702" cy="518270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F029141-3144-46A0-1948-3E9AF367D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멋진 스마트폰의 재활용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모두에게 희망이 잔뜩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가득한 시스템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무궁무진한 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Kubernetes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로의 확장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여러분의 많은 도전과 성장을 응원합니다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2225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FAB23-92B1-5555-6631-B54A83033ABC}"/>
              </a:ext>
            </a:extLst>
          </p:cNvPr>
          <p:cNvSpPr txBox="1"/>
          <p:nvPr/>
        </p:nvSpPr>
        <p:spPr>
          <a:xfrm>
            <a:off x="4977745" y="26717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감사합니다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1D389-D38A-42CA-F6F9-C133DEC5AC9E}"/>
              </a:ext>
            </a:extLst>
          </p:cNvPr>
          <p:cNvSpPr txBox="1"/>
          <p:nvPr/>
        </p:nvSpPr>
        <p:spPr>
          <a:xfrm>
            <a:off x="335752" y="4871230"/>
            <a:ext cx="80666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발표자료와 예제 코드는 아래의 </a:t>
            </a:r>
            <a:r>
              <a:rPr kumimoji="1" lang="ko-KR" altLang="en-US" sz="2000" dirty="0" err="1"/>
              <a:t>깃허브</a:t>
            </a:r>
            <a:r>
              <a:rPr kumimoji="1" lang="ko-KR" altLang="en-US" sz="2000" dirty="0"/>
              <a:t> 저장소에서 확인이 가능합니다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r>
              <a:rPr kumimoji="1" lang="en-US" altLang="ko-KR" sz="2000" dirty="0"/>
              <a:t>    https://</a:t>
            </a:r>
            <a:r>
              <a:rPr kumimoji="1" lang="en-US" altLang="ko-KR" sz="2000" dirty="0" err="1"/>
              <a:t>github.com</a:t>
            </a:r>
            <a:r>
              <a:rPr kumimoji="1" lang="en-US" altLang="ko-KR" sz="2000" dirty="0"/>
              <a:t>/</a:t>
            </a:r>
            <a:r>
              <a:rPr kumimoji="1" lang="en-US" altLang="ko-KR" sz="2000" dirty="0" err="1"/>
              <a:t>Piorosen</a:t>
            </a:r>
            <a:r>
              <a:rPr kumimoji="1" lang="en-US" altLang="ko-KR" sz="2000" dirty="0"/>
              <a:t>/2024-GIST-Developers-Night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3927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출처</a:t>
            </a:r>
            <a:r>
              <a:rPr kumimoji="1" lang="en-US" altLang="ko-KR" sz="2800" b="1" dirty="0"/>
              <a:t> (</a:t>
            </a:r>
            <a:r>
              <a:rPr kumimoji="1" lang="ko-KR" altLang="en-US" sz="2800" b="1" dirty="0"/>
              <a:t>언젠가 </a:t>
            </a:r>
            <a:r>
              <a:rPr kumimoji="1" lang="ko-KR" altLang="en-US" sz="2800" b="1" dirty="0" err="1"/>
              <a:t>최종본일</a:t>
            </a:r>
            <a:r>
              <a:rPr kumimoji="1" lang="ko-KR" altLang="en-US" sz="2800" b="1" dirty="0"/>
              <a:t> 때</a:t>
            </a:r>
            <a:r>
              <a:rPr kumimoji="1" lang="en-US" altLang="ko-KR" sz="2800" b="1" dirty="0"/>
              <a:t>, </a:t>
            </a:r>
            <a:r>
              <a:rPr kumimoji="1" lang="ko-KR" altLang="en-US" sz="2800" b="1" dirty="0"/>
              <a:t>추가 및 수정</a:t>
            </a:r>
            <a:r>
              <a:rPr kumimoji="1" lang="en-US" altLang="ko-KR" sz="2800" b="1" dirty="0"/>
              <a:t>)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lang="en-KR" sz="1600" dirty="0">
                <a:hlinkClick r:id="rId4"/>
              </a:rPr>
              <a:t>https://fablab.ruc.dk/how-to-connect-android-to-arduino-via-usb-on-the-go/</a:t>
            </a:r>
            <a:endParaRPr lang="en-US" sz="1600" dirty="0"/>
          </a:p>
          <a:p>
            <a:r>
              <a:rPr lang="en-KR" altLang="ko-KR" sz="1100" dirty="0">
                <a:hlinkClick r:id="rId5"/>
              </a:rPr>
              <a:t>https://browser.geekbench.com/v5/cpu</a:t>
            </a:r>
            <a:endParaRPr lang="en-US" altLang="ko-KR" sz="1100" dirty="0"/>
          </a:p>
          <a:p>
            <a:endParaRPr lang="en-KR" altLang="ko-KR" sz="1100" dirty="0"/>
          </a:p>
          <a:p>
            <a:endParaRPr lang="en-KR" sz="1600" dirty="0"/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3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2~3</a:t>
            </a:r>
            <a:r>
              <a:rPr kumimoji="1" lang="ko-KR" altLang="en-US" sz="2000" dirty="0">
                <a:latin typeface="+mn-ea"/>
              </a:rPr>
              <a:t> 학년 </a:t>
            </a:r>
            <a:r>
              <a:rPr kumimoji="1" lang="en-US" altLang="ko-KR" sz="2000" dirty="0"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latin typeface="+mn-ea"/>
              </a:rPr>
              <a:t>누구나 쉽게 스마트폰으로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서버</a:t>
            </a:r>
            <a:r>
              <a:rPr kumimoji="1" lang="ko-KR" altLang="en-US" sz="2000" dirty="0">
                <a:latin typeface="+mn-ea"/>
              </a:rPr>
              <a:t>나 임베디드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보드</a:t>
            </a:r>
            <a:r>
              <a:rPr kumimoji="1" lang="ko-KR" altLang="en-US" sz="2000" dirty="0">
                <a:latin typeface="+mn-ea"/>
              </a:rPr>
              <a:t>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sz="2000" dirty="0">
                <a:latin typeface="+mn-ea"/>
              </a:rPr>
              <a:t>하는 것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 학년 </a:t>
            </a:r>
            <a:r>
              <a:rPr kumimoji="1" lang="en-US" altLang="ko-KR" sz="2000" dirty="0"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latin typeface="+mn-ea"/>
              </a:rPr>
              <a:t>안드로이드와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리눅스</a:t>
            </a:r>
            <a:r>
              <a:rPr kumimoji="1" lang="ko-KR" altLang="en-US" sz="2000" dirty="0">
                <a:latin typeface="+mn-ea"/>
              </a:rPr>
              <a:t>에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친숙</a:t>
            </a:r>
            <a:r>
              <a:rPr kumimoji="1" lang="ko-KR" altLang="en-US" sz="2000" dirty="0">
                <a:latin typeface="+mn-ea"/>
              </a:rPr>
              <a:t>해지는 기회를 가지는 것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그 이후 </a:t>
            </a:r>
            <a:r>
              <a:rPr kumimoji="1" lang="en-US" altLang="ko-KR" sz="2000" dirty="0"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latin typeface="+mn-ea"/>
              </a:rPr>
              <a:t>안드로이드의 핵심 구성은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리눅스 커널</a:t>
            </a:r>
            <a:r>
              <a:rPr kumimoji="1" lang="ko-KR" altLang="en-US" sz="2000" dirty="0">
                <a:latin typeface="+mn-ea"/>
              </a:rPr>
              <a:t> 이라는 인지하는 기회를 가지는 것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DE3127"/>
                </a:solidFill>
                <a:latin typeface="+mn-ea"/>
              </a:rPr>
              <a:t>도커</a:t>
            </a:r>
            <a:r>
              <a:rPr kumimoji="1" lang="ko-KR" altLang="en-US" sz="2000" dirty="0" err="1">
                <a:latin typeface="+mn-ea"/>
              </a:rPr>
              <a:t>와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DE3127"/>
                </a:solidFill>
                <a:latin typeface="+mn-ea"/>
              </a:rPr>
              <a:t>쿠버네티스</a:t>
            </a:r>
            <a:r>
              <a:rPr kumimoji="1" lang="ko-KR" altLang="en-US" sz="2000" dirty="0" err="1">
                <a:latin typeface="+mn-ea"/>
              </a:rPr>
              <a:t>가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가능</a:t>
            </a:r>
            <a:r>
              <a:rPr kumimoji="1" lang="ko-KR" altLang="en-US" sz="2000" dirty="0">
                <a:latin typeface="+mn-ea"/>
              </a:rPr>
              <a:t>할까</a:t>
            </a:r>
            <a:r>
              <a:rPr kumimoji="1" lang="en-US" altLang="ko-KR" sz="2000" dirty="0">
                <a:latin typeface="+mn-ea"/>
              </a:rPr>
              <a:t>?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사전 지식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관련 경험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 에서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print(“Hello, World!”)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출력 경험자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대학교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학년 수준의 컴퓨터 개론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윈도우와 리눅스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안드로이드에 대해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들어 본적</a:t>
            </a:r>
            <a:r>
              <a:rPr kumimoji="1" lang="ko-KR" altLang="en-US" sz="2000" dirty="0">
                <a:latin typeface="+mn-ea"/>
              </a:rPr>
              <a:t>이 있는 정도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안드로이드는 리눅스 기반이다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 descr="Python Vector SVG Icon - SVG Repo">
            <a:extLst>
              <a:ext uri="{FF2B5EF4-FFF2-40B4-BE49-F238E27FC236}">
                <a16:creationId xmlns:a16="http://schemas.microsoft.com/office/drawing/2014/main" id="{42B33A78-27B7-1BE9-610E-AF4241911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BD9F2-6837-2E28-245C-6410AA5DC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4740" y="2040681"/>
            <a:ext cx="5362862" cy="53628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DEEE68-2481-8B5A-14D6-DB2325825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3267169"/>
            <a:ext cx="2814142" cy="28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다루지 않는 내용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제외한 다른 언어의 개발 방법론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JAVA, C++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개발 환경 </a:t>
            </a:r>
            <a:r>
              <a:rPr kumimoji="1" lang="ko-KR" altLang="en-US" sz="2000" dirty="0">
                <a:latin typeface="+mn-ea"/>
              </a:rPr>
              <a:t>세팅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리눅스와 안드로이드 환경에 대한 깊은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내부 동작 원리에 대한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분석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탐구</a:t>
            </a:r>
            <a:endParaRPr kumimoji="1" lang="en-US" altLang="ko-KR" sz="2000" dirty="0">
              <a:solidFill>
                <a:srgbClr val="DE3127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하드웨어 제어 관련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GPIO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통신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CPU, GPU </a:t>
            </a:r>
            <a:r>
              <a:rPr kumimoji="1" lang="ko-KR" altLang="en-US" sz="2000" dirty="0">
                <a:latin typeface="+mn-ea"/>
              </a:rPr>
              <a:t>또는 </a:t>
            </a:r>
            <a:r>
              <a:rPr kumimoji="1" lang="en-US" altLang="ko-KR" sz="2000" dirty="0">
                <a:latin typeface="+mn-ea"/>
              </a:rPr>
              <a:t>NPU</a:t>
            </a:r>
            <a:r>
              <a:rPr kumimoji="1" lang="ko-KR" altLang="en-US" sz="2000" dirty="0">
                <a:latin typeface="+mn-ea"/>
              </a:rPr>
              <a:t> 제어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컨텐츠 목차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임베디드 보드는 스마트폰으로 활용이 가능하다</a:t>
            </a:r>
            <a:r>
              <a:rPr kumimoji="1" lang="en-US" altLang="ko-KR" sz="2000" dirty="0">
                <a:latin typeface="+mn-ea"/>
              </a:rPr>
              <a:t>!</a:t>
            </a:r>
            <a:endParaRPr kumimoji="1" lang="ko-KR" altLang="en-US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현재 개발에 대한 문제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왜 스마트폰으로 선택하게 되었는가</a:t>
            </a:r>
            <a:r>
              <a:rPr kumimoji="1" lang="en-US" altLang="ko-KR" sz="2000" dirty="0"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latin typeface="+mn-ea"/>
              </a:rPr>
              <a:t>스마트폰에서 리눅스 운영체제를 사용할 수 없을까</a:t>
            </a:r>
            <a:r>
              <a:rPr kumimoji="1" lang="en-US" altLang="ko-KR" sz="2000" dirty="0">
                <a:latin typeface="+mn-ea"/>
              </a:rPr>
              <a:t>?</a:t>
            </a:r>
          </a:p>
          <a:p>
            <a:pPr lvl="1"/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안녕</a:t>
            </a:r>
            <a:r>
              <a:rPr kumimoji="1" lang="en-US" altLang="ko-KR" sz="2000" dirty="0">
                <a:latin typeface="+mn-ea"/>
              </a:rPr>
              <a:t>!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리눅스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 err="1">
                <a:latin typeface="+mn-ea"/>
              </a:rPr>
              <a:t>잘가</a:t>
            </a:r>
            <a:r>
              <a:rPr kumimoji="1" lang="en-US" altLang="ko-KR" sz="2000" dirty="0">
                <a:latin typeface="+mn-ea"/>
              </a:rPr>
              <a:t>!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안드로이드</a:t>
            </a:r>
          </a:p>
          <a:p>
            <a:pPr lvl="1"/>
            <a:r>
              <a:rPr kumimoji="1" lang="ko-KR" altLang="en-US" sz="2000" dirty="0">
                <a:latin typeface="+mn-ea"/>
              </a:rPr>
              <a:t>안드로이드 폰에서 터미널의 창에서 명령어 활용</a:t>
            </a:r>
            <a:endParaRPr kumimoji="1" lang="en-US" altLang="ko-KR" sz="2000" dirty="0">
              <a:latin typeface="+mn-ea"/>
            </a:endParaRPr>
          </a:p>
          <a:p>
            <a:pPr lvl="1"/>
            <a:endParaRPr kumimoji="1" lang="ko-KR" altLang="en-US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시연</a:t>
            </a:r>
            <a:r>
              <a:rPr kumimoji="1" lang="en-US" altLang="ko-KR" sz="2000" dirty="0">
                <a:latin typeface="+mn-ea"/>
              </a:rPr>
              <a:t>)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스마트폰</a:t>
            </a:r>
            <a:r>
              <a:rPr kumimoji="1" lang="ko-KR" altLang="en-US" sz="2000" dirty="0">
                <a:latin typeface="+mn-ea"/>
              </a:rPr>
              <a:t>에서 </a:t>
            </a:r>
            <a:r>
              <a:rPr kumimoji="1" lang="en-US" altLang="ko-KR" sz="2000" dirty="0">
                <a:solidFill>
                  <a:srgbClr val="C00000"/>
                </a:solidFill>
                <a:latin typeface="+mn-ea"/>
              </a:rPr>
              <a:t>Python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서버</a:t>
            </a:r>
            <a:r>
              <a:rPr kumimoji="1" lang="ko-KR" altLang="en-US" sz="2000" dirty="0">
                <a:latin typeface="+mn-ea"/>
              </a:rPr>
              <a:t> 구축해보기</a:t>
            </a:r>
            <a:r>
              <a:rPr kumimoji="1" lang="en-US" altLang="ko-KR" sz="2000" dirty="0">
                <a:latin typeface="+mn-ea"/>
              </a:rPr>
              <a:t>!!</a:t>
            </a:r>
            <a:endParaRPr kumimoji="1" lang="ko-KR" altLang="en-US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 운영체제에서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란 앱을 통해 개발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몇 가지 팁들</a:t>
            </a:r>
          </a:p>
          <a:p>
            <a:pPr lvl="1"/>
            <a:r>
              <a:rPr kumimoji="1" lang="ko-KR" altLang="en-US" sz="2000" dirty="0">
                <a:latin typeface="+mn-ea"/>
              </a:rPr>
              <a:t>블루투스나 </a:t>
            </a:r>
            <a:r>
              <a:rPr kumimoji="1" lang="en-US" altLang="ko-KR" sz="2000" dirty="0">
                <a:latin typeface="+mn-ea"/>
              </a:rPr>
              <a:t>WIFI </a:t>
            </a:r>
            <a:r>
              <a:rPr kumimoji="1" lang="ko-KR" altLang="en-US" sz="2000" dirty="0">
                <a:latin typeface="+mn-ea"/>
              </a:rPr>
              <a:t>기반이 아닌 </a:t>
            </a:r>
            <a:r>
              <a:rPr kumimoji="1" lang="en-US" altLang="ko-KR" sz="2000" dirty="0">
                <a:solidFill>
                  <a:srgbClr val="C00000"/>
                </a:solidFill>
                <a:latin typeface="+mn-ea"/>
              </a:rPr>
              <a:t>LTE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로 동작</a:t>
            </a:r>
            <a:r>
              <a:rPr kumimoji="1" lang="ko-KR" altLang="en-US" sz="2000" dirty="0">
                <a:latin typeface="+mn-ea"/>
              </a:rPr>
              <a:t>하는 </a:t>
            </a:r>
            <a:r>
              <a:rPr kumimoji="1" lang="ko-KR" altLang="en-US" sz="2000" dirty="0" err="1">
                <a:latin typeface="+mn-ea"/>
              </a:rPr>
              <a:t>드론</a:t>
            </a:r>
            <a:endParaRPr kumimoji="1" lang="ko-KR" altLang="en-US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서버로 활용하기 위해 </a:t>
            </a:r>
            <a:r>
              <a:rPr kumimoji="1" lang="en-US" altLang="ko-KR" sz="2000" dirty="0">
                <a:solidFill>
                  <a:srgbClr val="C00000"/>
                </a:solidFill>
                <a:latin typeface="+mn-ea"/>
              </a:rPr>
              <a:t>Docker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en-US" altLang="ko-KR" sz="2000" dirty="0">
                <a:solidFill>
                  <a:srgbClr val="C00000"/>
                </a:solidFill>
                <a:latin typeface="+mn-ea"/>
              </a:rPr>
              <a:t>Kubernetes</a:t>
            </a:r>
            <a:r>
              <a:rPr kumimoji="1" lang="ko-KR" altLang="en-US" sz="2000" dirty="0">
                <a:latin typeface="+mn-ea"/>
              </a:rPr>
              <a:t>를 도입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3235</TotalTime>
  <Words>1071</Words>
  <Application>Microsoft Office PowerPoint</Application>
  <PresentationFormat>와이드스크린</PresentationFormat>
  <Paragraphs>253</Paragraphs>
  <Slides>34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Aptos Narrow</vt:lpstr>
      <vt:lpstr>Arial</vt:lpstr>
      <vt:lpstr>Lucida Console</vt:lpstr>
      <vt:lpstr>Office 테마</vt:lpstr>
      <vt:lpstr>PowerPoint 프레젠테이션</vt:lpstr>
      <vt:lpstr>발표자 소개 - 차주형(JooHyoung Cha)</vt:lpstr>
      <vt:lpstr>세션 목표</vt:lpstr>
      <vt:lpstr>세션 목표</vt:lpstr>
      <vt:lpstr>세션 목표</vt:lpstr>
      <vt:lpstr>세션 목표</vt:lpstr>
      <vt:lpstr>사전 지식</vt:lpstr>
      <vt:lpstr>다루지 않는 내용</vt:lpstr>
      <vt:lpstr>컨텐츠 목차</vt:lpstr>
      <vt:lpstr>임베디드 시스템을 스마트폰으로 하게된 이유</vt:lpstr>
      <vt:lpstr>PowerPoint 프레젠테이션</vt:lpstr>
      <vt:lpstr>가격 차이가 얼마나 나는가?</vt:lpstr>
      <vt:lpstr>성능 차이가 얼마나 나는가?</vt:lpstr>
      <vt:lpstr>임베디드 시스템을 스마트폰으로 하게된 이유</vt:lpstr>
      <vt:lpstr>임베디드 시스템과 스마트폰의 차이</vt:lpstr>
      <vt:lpstr>스마트폰의 개발 영역확장!! </vt:lpstr>
      <vt:lpstr>스마트폰의 개발 영역확장!! </vt:lpstr>
      <vt:lpstr>스마트폰에서 우분투(리눅스)를 사용할 수 없을까?</vt:lpstr>
      <vt:lpstr>안드로이드는 경량화와 보안을 위해 기능이 삭제 되었다!</vt:lpstr>
      <vt:lpstr>안드로이드는 경량화와 보안을 위해 기능이 삭제 되었다!</vt:lpstr>
      <vt:lpstr>원한다면 기능을 추가 및 확장 할 수 있다.</vt:lpstr>
      <vt:lpstr>QUIZ. 기능을 추가한다면 안드로이드가 우분투가 될까?</vt:lpstr>
      <vt:lpstr>QUIZ. 기능을 추가한다면 안드로이드가 우분투가 될까?</vt:lpstr>
      <vt:lpstr>기능을 최대한 추가한 앱은 없나요?</vt:lpstr>
      <vt:lpstr>PowerPoint 프레젠테이션</vt:lpstr>
      <vt:lpstr>시연 순서</vt:lpstr>
      <vt:lpstr>시연 - 안드로이드 폰으로 서버 구축</vt:lpstr>
      <vt:lpstr>시연 - Python 개발 환경 구축</vt:lpstr>
      <vt:lpstr>시연 - Python 웹서버 구축</vt:lpstr>
      <vt:lpstr>시연 - 웹서버 접속 확인</vt:lpstr>
      <vt:lpstr>개발 응용 사례</vt:lpstr>
      <vt:lpstr>지금 까지의 이야기</vt:lpstr>
      <vt:lpstr>PowerPoint 프레젠테이션</vt:lpstr>
      <vt:lpstr>출처 (언젠가 최종본일 때, 추가 및 수정)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이정우</dc:creator>
  <cp:lastModifiedBy>AK</cp:lastModifiedBy>
  <cp:revision>1004</cp:revision>
  <dcterms:created xsi:type="dcterms:W3CDTF">2024-08-08T14:05:26Z</dcterms:created>
  <dcterms:modified xsi:type="dcterms:W3CDTF">2024-08-25T15:08:46Z</dcterms:modified>
</cp:coreProperties>
</file>